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455" r:id="rId3"/>
    <p:sldId id="477" r:id="rId4"/>
    <p:sldId id="466" r:id="rId5"/>
    <p:sldId id="463" r:id="rId6"/>
    <p:sldId id="471" r:id="rId7"/>
    <p:sldId id="366" r:id="rId8"/>
    <p:sldId id="453" r:id="rId9"/>
    <p:sldId id="452" r:id="rId10"/>
    <p:sldId id="469" r:id="rId11"/>
    <p:sldId id="401" r:id="rId12"/>
    <p:sldId id="472" r:id="rId13"/>
    <p:sldId id="454" r:id="rId14"/>
    <p:sldId id="485" r:id="rId15"/>
    <p:sldId id="481" r:id="rId16"/>
    <p:sldId id="482" r:id="rId17"/>
    <p:sldId id="483" r:id="rId18"/>
    <p:sldId id="479" r:id="rId19"/>
    <p:sldId id="473" r:id="rId20"/>
    <p:sldId id="465" r:id="rId21"/>
    <p:sldId id="474" r:id="rId22"/>
    <p:sldId id="480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Okech" initials="WO" lastIdx="1" clrIdx="0">
    <p:extLst>
      <p:ext uri="{19B8F6BF-5375-455C-9EA6-DF929625EA0E}">
        <p15:presenceInfo xmlns:p15="http://schemas.microsoft.com/office/powerpoint/2012/main" userId="18754a6f68930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 autoAdjust="0"/>
    <p:restoredTop sz="76975" autoAdjust="0"/>
  </p:normalViewPr>
  <p:slideViewPr>
    <p:cSldViewPr snapToGrid="0">
      <p:cViewPr varScale="1">
        <p:scale>
          <a:sx n="52" d="100"/>
          <a:sy n="52" d="100"/>
        </p:scale>
        <p:origin x="88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EAF12-57FF-4E6D-B8A3-8CBCA84A44A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17598-C296-4708-9C17-2B199C0C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7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17598-C296-4708-9C17-2B199C0C68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8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 where is the data published?</a:t>
            </a:r>
          </a:p>
          <a:p>
            <a:endParaRPr lang="en-US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Peer-Reviewed Journals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Government Reports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Systematic Reviews/Meta-Analyses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Industry White Papers</a:t>
            </a:r>
            <a:endParaRPr lang="en-US" b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b="0" i="0" dirty="0">
              <a:solidFill>
                <a:srgbClr val="757575"/>
              </a:solidFill>
              <a:effectLst/>
              <a:highlight>
                <a:srgbClr val="FFFFFF"/>
              </a:highlight>
              <a:latin typeface="BlinkMacSystemFon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1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1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8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4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81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Quantitative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81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09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summary we have seen that…</a:t>
            </a:r>
            <a:endParaRPr lang="en-KE" b="0" i="0" dirty="0">
              <a:solidFill>
                <a:srgbClr val="757575"/>
              </a:solidFill>
              <a:effectLst/>
              <a:highlight>
                <a:srgbClr val="FFFFFF"/>
              </a:highlight>
              <a:latin typeface="BlinkMacSystemFon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4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98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7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4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2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8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most of us know, biological data is everywhere. </a:t>
            </a:r>
          </a:p>
          <a:p>
            <a:endParaRPr lang="en-US" dirty="0"/>
          </a:p>
          <a:p>
            <a:r>
              <a:rPr lang="en-US" dirty="0"/>
              <a:t>Common sources of data include Routinely kept records / Surveys / Experiments / Reports</a:t>
            </a:r>
          </a:p>
          <a:p>
            <a:endParaRPr lang="en-US" dirty="0"/>
          </a:p>
          <a:p>
            <a:r>
              <a:rPr lang="en-US" dirty="0"/>
              <a:t>The various biological datasets include: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Government and Public Health Repositories</a:t>
            </a:r>
          </a:p>
          <a:p>
            <a:pPr marL="228600" indent="-228600">
              <a:buAutoNum type="arabicPeriod"/>
            </a:pPr>
            <a:r>
              <a:rPr lang="en-US" dirty="0"/>
              <a:t>Genomic and Molecular Data databases</a:t>
            </a:r>
          </a:p>
          <a:p>
            <a:pPr marL="228600" indent="-228600">
              <a:buAutoNum type="arabicPeriod"/>
            </a:pPr>
            <a:r>
              <a:rPr lang="en-US" dirty="0"/>
              <a:t>Clinical Trial Databases</a:t>
            </a:r>
          </a:p>
          <a:p>
            <a:pPr marL="228600" indent="-228600">
              <a:buAutoNum type="arabicPeriod"/>
            </a:pPr>
            <a:r>
              <a:rPr lang="en-US" dirty="0"/>
              <a:t>Electronic Health Records</a:t>
            </a:r>
          </a:p>
          <a:p>
            <a:pPr marL="228600" indent="-228600">
              <a:buAutoNum type="arabicPeriod"/>
            </a:pPr>
            <a:r>
              <a:rPr lang="en-US" dirty="0"/>
              <a:t>Research Initiative databases</a:t>
            </a:r>
          </a:p>
          <a:p>
            <a:pPr marL="228600" indent="-228600">
              <a:buAutoNum type="arabicPeriod"/>
            </a:pPr>
            <a:r>
              <a:rPr lang="en-US" dirty="0"/>
              <a:t>Environmental and Ecological Databases</a:t>
            </a:r>
          </a:p>
          <a:p>
            <a:pPr marL="228600" indent="-228600">
              <a:buAutoNum type="arabicPeriod"/>
            </a:pPr>
            <a:r>
              <a:rPr lang="en-US" dirty="0"/>
              <a:t>International Health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99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3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7018-A657-DE10-87FD-12608E617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B7891-1786-7C9E-D4EE-C11404541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4B5A-C360-FFBF-7F2A-A92A81C2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2D0D-4AD2-4BB4-88FB-0479408658C1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AC30E-25BA-8EDF-AF8D-264018FB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765-9C16-3D1A-59F5-EEA20443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990-DB8C-5135-68D6-858ABA1B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2B1C3-0B51-3279-E6C4-23F0DC32D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3D06F-04E3-5A79-F2DE-22B90917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3024-DD3C-4DC1-97CA-9FB8A346BFA5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20B4-A413-579A-FCC7-1D0D80AA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9C48-92F5-EA91-AA45-0454E288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4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F0E4-029C-B88F-29B7-7F9DD225D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05D0D-4E29-ACAD-3D86-ECF6B96AC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7D15-3C59-7F68-0FCB-97947D61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6345-46CF-42F6-A51B-C0AC5285C6F4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220D-A2E2-3BC2-8400-A3AEF9DB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B761-72D1-F8EC-4577-55DB861D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432-84F4-7673-C567-EE9049A6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9F1E-1D11-6E4C-6989-4878AAEC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AD30-D39A-8962-5A98-9DF39EC6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81F6-8DB8-4004-BE3F-47C209F4D5B1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3DB6-590F-DF86-8BFF-80E3DF53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66AED-4E91-ABE9-81A5-2D9AE078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36B1-CFC5-C38C-5887-BE8F72B5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3F1C8-BF82-1285-CC71-6B410BA2F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9752-9883-007F-8D7A-7EA9BC49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D088-A180-4A2E-B0ED-20C6BCAD9365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2FC5-0DC5-35A1-91B6-10F7D3C4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7E8F-DB69-DC4A-FCE6-E12C672D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0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A6A7-1F47-A48B-C4BA-A41905BE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2BAB-67D8-1199-16C8-68F77F73B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BBE1-5273-5EB3-3147-F9DE4DBE0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5AAD-A686-C440-E2AA-3B5927E4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BA2-52EA-490A-A8D2-6D2A2AC8EE98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B7A58-C216-C196-0C03-72F9AC3E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34DB-16FA-66FC-9660-D0CF624C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6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66E4-D70B-4712-981D-7C68EB2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36FC0-7439-ABF5-6141-A810315DF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23A9C-C99C-0042-A38D-578D8AD0D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83F5C-D89B-86D0-3961-01EEBA5E8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D0572-A8E7-D2BE-1813-9AC45B15F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6AAC5-CF52-6C02-E7A7-ADBB9F1C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3BAD-5ACE-4F34-A2B5-8DD145878E1F}" type="datetime1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D1BD1-FF7F-6B3A-B851-8DABDD14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1C9C9-D5B4-50FB-9696-F22E1E9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7F96-A01E-CB01-6E6C-6F331AD5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83481-D7B2-4590-91BA-59C4F692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E0B0-6782-4C99-A89C-C8052BAED5FF}" type="datetime1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959C5-CCFD-61FB-14CE-9A7622F0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63F07-B28D-59B3-DC8D-28546E71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B1EA4-CDD6-6D06-ED43-CB5C5F60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8A5D-0314-41F8-A071-EC653D490370}" type="datetime1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8A31C-8C15-9CEC-C37E-90423F98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7E6CA-157B-0E0B-C5A1-66C452B1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3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A118-CE46-0370-4800-5F0C10D8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F26A-EBE4-C7F1-1AEF-0404E6D1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8EADF-D43C-3AA1-F2A0-A70D86A98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9E72E-DFCA-3692-A6FB-8AE2DB52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76E0B-A371-4BCA-8793-7E638CA7C242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81B78-489B-522A-7BCD-D56C1DF6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3BF90-D73C-705B-A08E-E95D980C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1B15-D6AE-ACE1-ED65-1DD792DB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C601E-1182-684F-C861-EE0C9FFEB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B5645-9341-3BE4-DFB9-1BCB08766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29B98-90D2-C35E-D521-A2CAF3E6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6E03-7D51-47C4-A73B-5569465A341E}" type="datetime1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8CECE-C2EC-58FB-30E1-848F1327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04EB6-F0CE-82F3-899B-2E8B8640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5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D4FAD-1A74-2B57-4D14-BAED019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2A30-4253-9FCA-946D-3F2DEACC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36A65-1221-4B41-057D-1A0A5D7E1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DCC4D-8EDE-4BDB-8BC9-12D0FFF5DFFE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B3C4-05AB-D5E7-3680-A4D00C244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2FD1-C1EE-F730-E686-1C1CE3286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885C-3B05-4A16-B158-00E7A586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7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252/embj.20159295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5252/embj.20169465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ursera.org/articles/biostatistician" TargetMode="External"/><Relationship Id="rId4" Type="http://schemas.openxmlformats.org/officeDocument/2006/relationships/hyperlink" Target="https://bioart.niaid.nih.gov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bioart.niaid.nih.gov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3ADE-1D19-0CBE-8B67-446DB38E3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016"/>
            <a:ext cx="12192000" cy="2804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Bioengineering</a:t>
            </a:r>
            <a:br>
              <a:rPr lang="en-US" sz="5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sz="5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Lecture 1: Biostatistics Primer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0B47-5557-145C-A751-1658260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0351"/>
            <a:ext cx="9144000" cy="13476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William Okech, PhD (Instructor)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4626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Where is the data published?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95F2A-7C97-A100-4871-D07426B1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0" y="933686"/>
            <a:ext cx="2056589" cy="2652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6475E-5F6E-52AF-C7C4-516257E8E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26" y="1277897"/>
            <a:ext cx="1990290" cy="26520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5967D3-803A-9954-F7BA-0326EA924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1" y="1618544"/>
            <a:ext cx="1990290" cy="2652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B662A-6CB2-FF2B-2068-559E3BE8AF4C}"/>
              </a:ext>
            </a:extLst>
          </p:cNvPr>
          <p:cNvSpPr txBox="1"/>
          <p:nvPr/>
        </p:nvSpPr>
        <p:spPr>
          <a:xfrm>
            <a:off x="0" y="6519644"/>
            <a:ext cx="70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Note: Images obtained from respective journal/publication websites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00D84-0A41-D0F2-252E-A93668EDF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238" y="935191"/>
            <a:ext cx="5086139" cy="904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F1CF-76EF-5B43-2C5A-52FBF504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20" y="5490125"/>
            <a:ext cx="9462212" cy="1008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9ED91C-3EC8-76C0-0CCA-00123EDE2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8" y="1891873"/>
            <a:ext cx="5086139" cy="3390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84BFCF-5169-5BC7-6227-26615E7AB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720" y="4438182"/>
            <a:ext cx="6341402" cy="7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Yearly Biostatistics Publications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80AA9-6BD8-6D80-4DD2-B90C2376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89" y="904069"/>
            <a:ext cx="8178422" cy="5452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5BB85-5334-82FB-986F-7377994302D3}"/>
              </a:ext>
            </a:extLst>
          </p:cNvPr>
          <p:cNvSpPr txBox="1"/>
          <p:nvPr/>
        </p:nvSpPr>
        <p:spPr>
          <a:xfrm>
            <a:off x="0" y="6482564"/>
            <a:ext cx="65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Source: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Pubmed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1800" dirty="0">
                <a:latin typeface="Helvetica" charset="0"/>
                <a:ea typeface="Helvetica" charset="0"/>
                <a:cs typeface="Helvetica" charset="0"/>
                <a:hlinkClick r:id="rId4"/>
              </a:rPr>
              <a:t>https://pubmed.ncbi.nlm.nih.gov/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K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3903" y="1072295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67716" y="3429449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649" y="2117802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Learning Objectives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Identify biological sources of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Classify key data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Provide examples of various data types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8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A. Sources of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Routinely Kept Records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Electronic Health Records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Crop Yield Records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Surveys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National Health and Nutrition Examination Survey (NHANES)</a:t>
            </a:r>
            <a:r>
              <a:rPr lang="en-US" sz="24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Demographic and Health Survey (DHS)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Food Insecurity Experience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Experiments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Laboratory Experiments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Crop Field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Reports and Publications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Peer-reviewed Journals and Systematic Reviews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Government Reports and White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0E431-3BEB-E202-F67D-0C9DE88050AA}"/>
              </a:ext>
            </a:extLst>
          </p:cNvPr>
          <p:cNvSpPr txBox="1"/>
          <p:nvPr/>
        </p:nvSpPr>
        <p:spPr>
          <a:xfrm>
            <a:off x="0" y="6488668"/>
            <a:ext cx="1028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Daniel, W. W., &amp; Cross, C. L. (2018). Biostatistics: A Foundation for Analysis in the Health Sciences.</a:t>
            </a: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4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B. Types of Data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Broadly classified into two types: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Quantitative (Numerical)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Represents quantities or measurements that can be 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counted or measured numerically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With this data we ask “how much?”</a:t>
            </a:r>
          </a:p>
          <a:p>
            <a:pPr lvl="2"/>
            <a:endParaRPr lang="en-US" sz="2400" u="sng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Qualitative (Categorical)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Describes non-numerical attributes such as 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qualities, characteristics, or categories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With this data we ask “what type?”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0E431-3BEB-E202-F67D-0C9DE88050AA}"/>
              </a:ext>
            </a:extLst>
          </p:cNvPr>
          <p:cNvSpPr txBox="1"/>
          <p:nvPr/>
        </p:nvSpPr>
        <p:spPr>
          <a:xfrm>
            <a:off x="0" y="6488668"/>
            <a:ext cx="1028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Daniel, W. W., &amp; Cross, C. L. (2018). Biostatistics: A Foundation for Analysis in the Health Sciences.</a:t>
            </a: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53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C. Quantitative (Numerical) Data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Measured (continuous) or counted (discrete) variables.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0E431-3BEB-E202-F67D-0C9DE88050AA}"/>
              </a:ext>
            </a:extLst>
          </p:cNvPr>
          <p:cNvSpPr txBox="1"/>
          <p:nvPr/>
        </p:nvSpPr>
        <p:spPr>
          <a:xfrm>
            <a:off x="0" y="6488668"/>
            <a:ext cx="1028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Daniel, W. W., &amp; Cross, C. L. (2018). Biostatistics: A Foundation for Analysis in the Health Sciences.</a:t>
            </a: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B8A93D-17D6-3202-6ED0-A3335E325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24346"/>
              </p:ext>
            </p:extLst>
          </p:nvPr>
        </p:nvGraphicFramePr>
        <p:xfrm>
          <a:off x="267703" y="2704880"/>
          <a:ext cx="1165659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195">
                  <a:extLst>
                    <a:ext uri="{9D8B030D-6E8A-4147-A177-3AD203B41FA5}">
                      <a16:colId xmlns:a16="http://schemas.microsoft.com/office/drawing/2014/main" val="2821987939"/>
                    </a:ext>
                  </a:extLst>
                </a:gridCol>
                <a:gridCol w="6351399">
                  <a:extLst>
                    <a:ext uri="{9D8B030D-6E8A-4147-A177-3AD203B41FA5}">
                      <a16:colId xmlns:a16="http://schemas.microsoft.com/office/drawing/2014/main" val="419830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Measured</a:t>
                      </a:r>
                      <a:endParaRPr lang="en-KE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Counted</a:t>
                      </a:r>
                      <a:endParaRPr lang="en-KE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Age (years)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Weight (pounds or kilograms)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Height (centimeters or feet)</a:t>
                      </a:r>
                      <a:endParaRPr lang="en-KE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Number of positive COVID cases in a city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Number of children enrolled in a school</a:t>
                      </a:r>
                      <a:endParaRPr lang="en-KE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4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4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  <a:endParaRPr lang="en-US" sz="36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02" y="889494"/>
            <a:ext cx="116565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C. Qualitative (Categorical) Data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Nominal (unordered categories) or ordinal (ordered categories)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0E431-3BEB-E202-F67D-0C9DE88050AA}"/>
              </a:ext>
            </a:extLst>
          </p:cNvPr>
          <p:cNvSpPr txBox="1"/>
          <p:nvPr/>
        </p:nvSpPr>
        <p:spPr>
          <a:xfrm>
            <a:off x="0" y="6488668"/>
            <a:ext cx="1028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Daniel, W. W., &amp; Cross, C. L. (2018). Biostatistics: A Foundation for Analysis in the Health Sciences.</a:t>
            </a: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B8A93D-17D6-3202-6ED0-A3335E325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23226"/>
              </p:ext>
            </p:extLst>
          </p:nvPr>
        </p:nvGraphicFramePr>
        <p:xfrm>
          <a:off x="267703" y="2582265"/>
          <a:ext cx="1165659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195">
                  <a:extLst>
                    <a:ext uri="{9D8B030D-6E8A-4147-A177-3AD203B41FA5}">
                      <a16:colId xmlns:a16="http://schemas.microsoft.com/office/drawing/2014/main" val="2821987939"/>
                    </a:ext>
                  </a:extLst>
                </a:gridCol>
                <a:gridCol w="6351399">
                  <a:extLst>
                    <a:ext uri="{9D8B030D-6E8A-4147-A177-3AD203B41FA5}">
                      <a16:colId xmlns:a16="http://schemas.microsoft.com/office/drawing/2014/main" val="419830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Nominal</a:t>
                      </a:r>
                      <a:endParaRPr lang="en-KE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Ordinal</a:t>
                      </a:r>
                      <a:endParaRPr lang="en-KE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Zip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Political Party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Disease State (Yes / No)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Blood Group (O, A, B, AB)</a:t>
                      </a:r>
                      <a:endParaRPr lang="en-KE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Socioeconomic status (“low income”, “middle income”, “high income”)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Educational level (“high school diploma”, “bachelors”, “masters”, “doctorate”)</a:t>
                      </a:r>
                      <a:endParaRPr lang="en-KE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4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87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A7FCC-4817-7CA8-D4F8-7ACB5113CE06}"/>
              </a:ext>
            </a:extLst>
          </p:cNvPr>
          <p:cNvSpPr txBox="1"/>
          <p:nvPr/>
        </p:nvSpPr>
        <p:spPr>
          <a:xfrm>
            <a:off x="256272" y="1062488"/>
            <a:ext cx="116565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Sources of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Routinely Kept Records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Surveys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Experiments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Reports and Publications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2. Types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Quantitative / Numerical – “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How much?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”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Examples – Age, Weight, and Number of children enrolled in school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Qualitative / Categorical – “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What type?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”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Examples – Race, Political Party, and Education Level</a:t>
            </a: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62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 for today’s class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584" y="1028282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80073" y="4529202"/>
            <a:ext cx="666815" cy="66681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649" y="2117802"/>
            <a:ext cx="767470" cy="76747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D8C7AB0-78DE-D08A-5E1C-60641E27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3508" y="3221673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6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751344"/>
            <a:ext cx="11656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Klaus B. (2015). Statistical relevance--relevant statistics, part I. </a:t>
            </a:r>
            <a:r>
              <a:rPr lang="en-US" sz="24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The EMBO journal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24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34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(22), 2727–2730. 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https://doi.org/10.15252/embj.201592958</a:t>
            </a:r>
            <a:endParaRPr lang="en-US" sz="24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Klaus B. (2016). Statistical relevance-relevant statistics, part II: presenting experimental data. </a:t>
            </a:r>
            <a:r>
              <a:rPr lang="en-US" sz="24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The EMBO journal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, </a:t>
            </a:r>
            <a:r>
              <a:rPr lang="en-US" sz="24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35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(16), 1726–1729. </a:t>
            </a:r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https://doi.org/10.15252/embj.201694659</a:t>
            </a:r>
            <a:endParaRPr lang="en-US" sz="24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20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62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21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871" y="1067391"/>
            <a:ext cx="767470" cy="76747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016EBD6-2974-F5CE-3CA7-40034A1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649" y="2117802"/>
            <a:ext cx="767470" cy="76747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D8C7AB0-78DE-D08A-5E1C-60641E27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6438" y="3196959"/>
            <a:ext cx="767470" cy="76747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9415CF12-6719-30BC-1B46-FA70887C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098" y="4275143"/>
            <a:ext cx="767470" cy="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072295"/>
            <a:ext cx="116565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PubMed: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  <a:hlinkClick r:id="rId3"/>
              </a:rPr>
              <a:t>https://pubmed.ncbi.nlm.nih.gov/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Bioart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NIH: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https://bioart.niaid.nih.gov/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Daniel, W. W., &amp; Cross, C. L. (2018). Biostatistics: A Foundation for Analysis in the Health Sciences. John Wiley &amp; Sons.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Zapf, A., Rauch, G. &amp;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Kieser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, M. Why do you need a biostatistician?. BMC Med Res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Methodol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20, 23 (2020).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What is a biostatistician? 2025 career guide. Coursera.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https://www.coursera.org/articles/biostatistician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</a:p>
          <a:p>
            <a:pPr marL="457200" indent="-457200">
              <a:buFont typeface="+mj-lt"/>
              <a:buAutoNum type="arabicPeriod"/>
            </a:pPr>
            <a:endParaRPr lang="en-K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22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1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3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57998">
            <a:off x="581218" y="1427656"/>
            <a:ext cx="666815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169"/>
            <a:ext cx="121920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Class Policies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Expectations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To ensure a safe learning environment please treat each other with respect.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Attendance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Course is run using an in-person format and attendance is </a:t>
            </a:r>
            <a:r>
              <a:rPr lang="en-US" sz="3200" u="sng" dirty="0">
                <a:latin typeface="Helvetica" charset="0"/>
                <a:ea typeface="Helvetica" charset="0"/>
                <a:cs typeface="Helvetica" charset="0"/>
              </a:rPr>
              <a:t>mandatory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unless explicit permission is obtained from the instructor.</a:t>
            </a:r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200" b="1" dirty="0">
                <a:latin typeface="Helvetica" charset="0"/>
                <a:ea typeface="Helvetica" charset="0"/>
                <a:cs typeface="Helvetica" charset="0"/>
              </a:rPr>
              <a:t>Assignments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: Late homework and lab reports will not be accepted unless extensions have been requested in advance.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4</a:t>
            </a:fld>
            <a:endParaRPr lang="en-US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3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169"/>
            <a:ext cx="121920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Reference Textbooks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EF084-1524-FC4E-78D6-6F09F34F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67" y="1189955"/>
            <a:ext cx="3363717" cy="4048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25F0A-9C9C-00BE-7A7A-63918CDD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63" y="1189955"/>
            <a:ext cx="3138591" cy="4048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D1049-C6FE-7746-1865-BD87FFCA0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419" y="1189955"/>
            <a:ext cx="3373928" cy="4048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D3F13-082D-CF8A-9820-33110B039C24}"/>
              </a:ext>
            </a:extLst>
          </p:cNvPr>
          <p:cNvSpPr txBox="1"/>
          <p:nvPr/>
        </p:nvSpPr>
        <p:spPr>
          <a:xfrm>
            <a:off x="812867" y="5535899"/>
            <a:ext cx="1057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Reference texts are available online and/or in the library.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5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69" y="74169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Class Logistics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Biological Data and Biostatisticians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Brief overview of Basic Biostatistical Concepts</a:t>
            </a:r>
          </a:p>
          <a:p>
            <a:pPr marL="914400" indent="-914400">
              <a:buFont typeface="+mj-lt"/>
              <a:buAutoNum type="arabicPeriod"/>
            </a:pPr>
            <a:endParaRPr lang="en-US" sz="36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Required Readings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12D85-1377-B21F-12ED-DAEADA66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BC7A6E5B-4806-C862-7B4D-B69B845567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868429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72E9C44-D1F0-E68F-EEBD-3892EAD8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3514" y="1062488"/>
            <a:ext cx="767470" cy="767470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F2AA32A-AA2B-4652-1654-71FC66F54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57998">
            <a:off x="643002" y="2403840"/>
            <a:ext cx="666815" cy="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Biological Data is Everywhere!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D60A0-9CA4-D876-6A10-BF950E8C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76508509-89A5-4A26-48EA-AD8E589FBB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CA021-AD29-C18E-571E-8C79D4AA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887920"/>
            <a:ext cx="9044132" cy="886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07E7F-619C-BC7F-E05A-31C86D9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187" y="2011656"/>
            <a:ext cx="2549068" cy="1000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154-25CD-0C68-F5B6-CA892A642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78" y="1970873"/>
            <a:ext cx="5060580" cy="10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7F425-A589-B8A3-4594-A7EB99751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94" y="3134297"/>
            <a:ext cx="4967417" cy="897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63D074-CA7F-8201-47D8-397BA8F9B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78" y="5768373"/>
            <a:ext cx="3077004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E6BDA-C58E-798C-0F3E-575CF2581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94" y="4308274"/>
            <a:ext cx="3006508" cy="1335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64EC94-31A8-FDC8-7C10-D0B755B49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8736" y="5396435"/>
            <a:ext cx="4620270" cy="895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524D2F-1FD2-E8CC-90A9-2928F22BA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862" y="5640658"/>
            <a:ext cx="3429795" cy="1023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0228B2-ECD9-9528-E013-4D8A6329D5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292" y="3114837"/>
            <a:ext cx="3386308" cy="932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6C2EC6-2F48-97DC-1C54-9528EC3A7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994" y="1946054"/>
            <a:ext cx="4066993" cy="10499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1E779B-818F-3F77-46C4-08C10D8E9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6836" y="3240941"/>
            <a:ext cx="3182170" cy="9033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DBB320-2F2B-87A4-975A-43E68C1209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0597" y="4515441"/>
            <a:ext cx="8427658" cy="788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EFF766-4C66-8F42-6103-64E25B9AF4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8437" y="885689"/>
            <a:ext cx="2530569" cy="1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5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How is this data collected?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DC435-7EA2-6E25-78B9-37722FB1972C}"/>
              </a:ext>
            </a:extLst>
          </p:cNvPr>
          <p:cNvSpPr txBox="1"/>
          <p:nvPr/>
        </p:nvSpPr>
        <p:spPr>
          <a:xfrm>
            <a:off x="0" y="6482564"/>
            <a:ext cx="6073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Note: Images obtained from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https://bioart.niaid.nih.gov/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K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1D092E-8117-2B85-722A-517AB9F5882A}"/>
              </a:ext>
            </a:extLst>
          </p:cNvPr>
          <p:cNvGrpSpPr/>
          <p:nvPr/>
        </p:nvGrpSpPr>
        <p:grpSpPr>
          <a:xfrm>
            <a:off x="1697766" y="1119202"/>
            <a:ext cx="2807089" cy="3840097"/>
            <a:chOff x="287154" y="885621"/>
            <a:chExt cx="2869150" cy="41588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813CA1-DFB1-7EBF-728C-DB5A6A4A5A43}"/>
                </a:ext>
              </a:extLst>
            </p:cNvPr>
            <p:cNvGrpSpPr/>
            <p:nvPr/>
          </p:nvGrpSpPr>
          <p:grpSpPr>
            <a:xfrm>
              <a:off x="376969" y="885621"/>
              <a:ext cx="2689522" cy="3622080"/>
              <a:chOff x="105182" y="1091130"/>
              <a:chExt cx="2689522" cy="36220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56B3E5D-4DC4-81A6-3C54-FC595D3F6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771" y="1174258"/>
                <a:ext cx="1734848" cy="174140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8BFCC6-65D9-18D9-9623-1B96326F5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109" y="3306322"/>
                <a:ext cx="1011162" cy="92698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5294DE7-B7D9-6070-08EF-6609549C4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759" y="2881688"/>
                <a:ext cx="1483902" cy="179996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850585-E9FC-3F2A-D479-5CC1DA9EB49D}"/>
                  </a:ext>
                </a:extLst>
              </p:cNvPr>
              <p:cNvSpPr/>
              <p:nvPr/>
            </p:nvSpPr>
            <p:spPr>
              <a:xfrm>
                <a:off x="105182" y="1091130"/>
                <a:ext cx="2689522" cy="362208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28A192-5E56-2F24-8FDA-70D67E543859}"/>
                </a:ext>
              </a:extLst>
            </p:cNvPr>
            <p:cNvSpPr txBox="1"/>
            <p:nvPr/>
          </p:nvSpPr>
          <p:spPr>
            <a:xfrm>
              <a:off x="287154" y="4565664"/>
              <a:ext cx="2869150" cy="478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Biological Samples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4C386-B235-4A08-57AE-FE612402864F}"/>
              </a:ext>
            </a:extLst>
          </p:cNvPr>
          <p:cNvGrpSpPr/>
          <p:nvPr/>
        </p:nvGrpSpPr>
        <p:grpSpPr>
          <a:xfrm>
            <a:off x="4448654" y="1418591"/>
            <a:ext cx="2850177" cy="3540708"/>
            <a:chOff x="4004946" y="1384889"/>
            <a:chExt cx="2850177" cy="35407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EE142-9587-EE6D-E840-9C4A6057ACEA}"/>
                </a:ext>
              </a:extLst>
            </p:cNvPr>
            <p:cNvGrpSpPr/>
            <p:nvPr/>
          </p:nvGrpSpPr>
          <p:grpSpPr>
            <a:xfrm>
              <a:off x="4768724" y="1384889"/>
              <a:ext cx="1887747" cy="2662248"/>
              <a:chOff x="4197208" y="1892143"/>
              <a:chExt cx="1887747" cy="266224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AE3071-178A-7220-7EB6-0821FBCE0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208" y="3359265"/>
                <a:ext cx="1855987" cy="112503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39DA7A-F242-833B-0BCE-A68AF10C3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3087" y="1896571"/>
                <a:ext cx="1855987" cy="1392606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D2BEC3-933B-7070-48F1-69DD19BEF9CE}"/>
                  </a:ext>
                </a:extLst>
              </p:cNvPr>
              <p:cNvSpPr/>
              <p:nvPr/>
            </p:nvSpPr>
            <p:spPr>
              <a:xfrm>
                <a:off x="4197209" y="1892143"/>
                <a:ext cx="1887746" cy="266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9493B5-F168-1292-9574-105DFCF4B36C}"/>
                </a:ext>
              </a:extLst>
            </p:cNvPr>
            <p:cNvSpPr/>
            <p:nvPr/>
          </p:nvSpPr>
          <p:spPr>
            <a:xfrm>
              <a:off x="4004946" y="2556013"/>
              <a:ext cx="732108" cy="43891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A66103-DCB1-3F1E-7B22-B4F86285F463}"/>
                </a:ext>
              </a:extLst>
            </p:cNvPr>
            <p:cNvSpPr txBox="1"/>
            <p:nvPr/>
          </p:nvSpPr>
          <p:spPr>
            <a:xfrm>
              <a:off x="4570068" y="4094600"/>
              <a:ext cx="22850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Scientists and </a:t>
              </a: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Clinicians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B160A-13FF-3C3C-49D7-E50B9DF1CCCC}"/>
              </a:ext>
            </a:extLst>
          </p:cNvPr>
          <p:cNvGrpSpPr/>
          <p:nvPr/>
        </p:nvGrpSpPr>
        <p:grpSpPr>
          <a:xfrm>
            <a:off x="7131850" y="1610694"/>
            <a:ext cx="3333153" cy="2852942"/>
            <a:chOff x="7701366" y="1993658"/>
            <a:chExt cx="3333153" cy="2852942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312E507B-C522-7821-D483-417E4FAF0ECF}"/>
                </a:ext>
              </a:extLst>
            </p:cNvPr>
            <p:cNvSpPr/>
            <p:nvPr/>
          </p:nvSpPr>
          <p:spPr>
            <a:xfrm>
              <a:off x="7701366" y="2931010"/>
              <a:ext cx="732108" cy="43891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8C0E20-7505-6F2E-4277-3513D7798C2D}"/>
                </a:ext>
              </a:extLst>
            </p:cNvPr>
            <p:cNvGrpSpPr/>
            <p:nvPr/>
          </p:nvGrpSpPr>
          <p:grpSpPr>
            <a:xfrm>
              <a:off x="8457417" y="1993658"/>
              <a:ext cx="2308998" cy="2327839"/>
              <a:chOff x="9057314" y="2429712"/>
              <a:chExt cx="2308998" cy="232783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A410331-44E3-2F95-79DE-BB2A9BBAE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258" y="2450769"/>
                <a:ext cx="2285054" cy="2306782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918354F-E4CA-1D6E-7796-046EAB55F374}"/>
                  </a:ext>
                </a:extLst>
              </p:cNvPr>
              <p:cNvSpPr/>
              <p:nvPr/>
            </p:nvSpPr>
            <p:spPr>
              <a:xfrm>
                <a:off x="9057314" y="2429712"/>
                <a:ext cx="2285055" cy="2327839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8BB261-01BB-18C5-F041-4D4EF334B785}"/>
                </a:ext>
              </a:extLst>
            </p:cNvPr>
            <p:cNvSpPr txBox="1"/>
            <p:nvPr/>
          </p:nvSpPr>
          <p:spPr>
            <a:xfrm>
              <a:off x="8165369" y="4384935"/>
              <a:ext cx="28691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Helvetica" charset="0"/>
                  <a:ea typeface="Helvetica" charset="0"/>
                  <a:cs typeface="Helvetica" charset="0"/>
                </a:rPr>
                <a:t>Data Analysts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1202A8-C221-7E16-7826-98199FFEDB53}"/>
              </a:ext>
            </a:extLst>
          </p:cNvPr>
          <p:cNvGrpSpPr/>
          <p:nvPr/>
        </p:nvGrpSpPr>
        <p:grpSpPr>
          <a:xfrm>
            <a:off x="1421027" y="877330"/>
            <a:ext cx="8985335" cy="4798738"/>
            <a:chOff x="1421027" y="877330"/>
            <a:chExt cx="8985335" cy="479873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5028136-513E-3F6D-2C1C-66405FE688A2}"/>
                </a:ext>
              </a:extLst>
            </p:cNvPr>
            <p:cNvSpPr/>
            <p:nvPr/>
          </p:nvSpPr>
          <p:spPr>
            <a:xfrm>
              <a:off x="1421027" y="877330"/>
              <a:ext cx="8985335" cy="4257477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54C42-67D6-C6AB-C7FC-EA7F438A6154}"/>
                </a:ext>
              </a:extLst>
            </p:cNvPr>
            <p:cNvSpPr txBox="1"/>
            <p:nvPr/>
          </p:nvSpPr>
          <p:spPr>
            <a:xfrm>
              <a:off x="2224215" y="5204897"/>
              <a:ext cx="7451125" cy="471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b="1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BIOSTATISTICIANS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55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Helvetica" charset="0"/>
                <a:ea typeface="Helvetica" charset="0"/>
                <a:cs typeface="Helvetica" charset="0"/>
              </a:rPr>
              <a:t>What is the role of a biostatistician?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914207"/>
            <a:ext cx="11656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 biostatistician “develops, implements, and applies statistical methods to analyze and interpret data in the fields of biology, medicine, and public health.”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 Employment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Academic and Clinical Research Labs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Healthcare NGOs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Pharmaceutical and Medical Device Companies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Government Public Health Departments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Specific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Design studies and clinical trials to address specific scientific questions.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Develop stringent methodologies for collecting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Supervise collection and analysis of data sets.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Interpret results and assist with writing papers, reports and presentations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A40D-B5D6-CEF1-6309-7EFC439D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1885C-3B05-4A16-B158-00E7A5862FD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E5A697B0-734E-9435-765D-065D5E325B8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701530"/>
            <a:ext cx="12192000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36916-9E32-FFF6-5AB2-D209B624D92F}"/>
              </a:ext>
            </a:extLst>
          </p:cNvPr>
          <p:cNvSpPr txBox="1"/>
          <p:nvPr/>
        </p:nvSpPr>
        <p:spPr>
          <a:xfrm>
            <a:off x="0" y="6273225"/>
            <a:ext cx="11775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1. Zapf, A., Rauch, G. &amp;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Kieser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M. Why do you need a biostatistician?. BMC Med Res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Methodol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20, 23 (2020). </a:t>
            </a: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2. What is a biostatistician? 2025 career guide. Coursera. https://www.coursera.org/articles/biostatistician </a:t>
            </a:r>
            <a:endParaRPr lang="en-K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47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5.0.6311"/>
  <p:tag name="SLIDO_PRESENTATION_ID" val="512b6a4e-7b8d-4917-b52e-947dd456cf1f"/>
  <p:tag name="SLIDO_EVENT_UUID" val="089c6d49-2913-4473-9ecd-6f86b6125a05"/>
  <p:tag name="SLIDO_EVENT_SECTION_UUID" val="6e2d407e-e67f-4275-ac1b-dac0c0767a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5526</TotalTime>
  <Words>1138</Words>
  <Application>Microsoft Office PowerPoint</Application>
  <PresentationFormat>Widescreen</PresentationFormat>
  <Paragraphs>237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BlinkMacSystemFont</vt:lpstr>
      <vt:lpstr>Calibri</vt:lpstr>
      <vt:lpstr>Calibri Light</vt:lpstr>
      <vt:lpstr>Helvetica</vt:lpstr>
      <vt:lpstr>Wingdings</vt:lpstr>
      <vt:lpstr>Office Theme</vt:lpstr>
      <vt:lpstr>Bioengineering  Lecture 1: Biostatistics Primer</vt:lpstr>
      <vt:lpstr>Outline</vt:lpstr>
      <vt:lpstr>Outline</vt:lpstr>
      <vt:lpstr>Class Policies</vt:lpstr>
      <vt:lpstr>Reference Textbooks</vt:lpstr>
      <vt:lpstr>Outline</vt:lpstr>
      <vt:lpstr>Biological Data is Everywhere!</vt:lpstr>
      <vt:lpstr>How is this data collected?</vt:lpstr>
      <vt:lpstr>What is the role of a biostatistician?</vt:lpstr>
      <vt:lpstr>Where is the data published?</vt:lpstr>
      <vt:lpstr>Yearly Biostatistics Publications</vt:lpstr>
      <vt:lpstr>Outline</vt:lpstr>
      <vt:lpstr>Basic Biostatistical Concepts</vt:lpstr>
      <vt:lpstr>Basic Biostatistical Concepts</vt:lpstr>
      <vt:lpstr>Basic Biostatistical Concepts</vt:lpstr>
      <vt:lpstr>Basic Biostatistical Concepts</vt:lpstr>
      <vt:lpstr>Basic Biostatistical Concepts</vt:lpstr>
      <vt:lpstr>Summary</vt:lpstr>
      <vt:lpstr>Outline for today’s class</vt:lpstr>
      <vt:lpstr>Required Readings</vt:lpstr>
      <vt:lpstr>Outline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 Primer</dc:title>
  <dc:creator>William Okech</dc:creator>
  <cp:lastModifiedBy>William Okech</cp:lastModifiedBy>
  <cp:revision>56</cp:revision>
  <dcterms:created xsi:type="dcterms:W3CDTF">2023-08-26T17:35:33Z</dcterms:created>
  <dcterms:modified xsi:type="dcterms:W3CDTF">2025-06-20T21:51:45Z</dcterms:modified>
</cp:coreProperties>
</file>